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E1D1C-1277-4F57-A634-B1B96E9B2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60C94-934A-4BE6-B19F-FEE125C8F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91C71-1444-4D89-8E0D-552E55F0B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2B9-E483-4EDC-9350-DF2458C8327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B8AF0-DDCD-43A5-8326-591A91758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5B176-567E-4D27-9D9A-1612EF571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B1A0-4BE9-4207-BD18-6CD5B492A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5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3B206-B4FE-497F-A5A3-7ED97F03C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0A1A5-0EC5-48BC-B7A2-77699E49E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1561F-9E81-44AD-B639-9C0CF7408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2B9-E483-4EDC-9350-DF2458C8327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CE6DC-4043-471B-8560-B6024A4A6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746F0-0201-44C3-936C-70851AC98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B1A0-4BE9-4207-BD18-6CD5B492A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75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8D0225-BE1F-4FEA-B047-E609F3069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96208-D2B3-4477-A53C-BC9A3FC40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9382A-D9B0-4508-9778-F7A4DC4DE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2B9-E483-4EDC-9350-DF2458C8327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A5A91-6DEC-4729-AF18-C2C7F965E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E9C64-EAA3-4DE6-9C66-BF3E397A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B1A0-4BE9-4207-BD18-6CD5B492A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14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56C89-B93F-4710-BAF4-78389885F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CF58-ABC7-4DFB-96BB-042C3827A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FB070-346B-4A2C-91E5-BFC23B0F0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2B9-E483-4EDC-9350-DF2458C8327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F61DA-30C1-4ACC-8B52-FE35169C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23BA0-3B5B-48E2-8A1A-79A1C9F11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B1A0-4BE9-4207-BD18-6CD5B492A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24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F3AA1-4E07-41A0-BE26-455A44E10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6F6E1-5323-495B-8D85-F8BB8543C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C413E-2B32-45FB-9B00-B3356272D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2B9-E483-4EDC-9350-DF2458C8327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9869E-4461-4F00-96E9-1712E1B7F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55398-74B9-49A8-8C8B-701F082D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B1A0-4BE9-4207-BD18-6CD5B492A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93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F5EF0-A291-4108-9B40-C6F35158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35BAB-92CE-4BEF-BFAC-78FE23229B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822D16-745E-4855-9F73-7134FD6AD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EB422-C6D3-478C-A1B6-33D8BA99B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2B9-E483-4EDC-9350-DF2458C8327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D11A4-BA89-4BC7-9C04-D07DC3F4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67890-20F3-4DB7-AC5D-2CC3BAC0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B1A0-4BE9-4207-BD18-6CD5B492A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00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5FA30-B8B4-4ACF-B186-53BC26C05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8AE14-952F-48CA-B81B-A0AFF0ABE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C5A57-89FA-4EE0-8ADC-7CE977C27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4F2711-3BA8-46BF-80AE-9F5A78DB82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083A6C-EF35-4959-9B89-E034E5D31D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1F6CC9-E472-4E24-ADC4-96C75DE2A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2B9-E483-4EDC-9350-DF2458C8327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7D055D-D22A-44FB-856C-8E16F55E4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4D6ED7-D170-498E-A2DD-B93BC7CCE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B1A0-4BE9-4207-BD18-6CD5B492A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7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60B6D-6A7E-446C-AA1B-22DB4903E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998A8B-2E0C-41FE-8142-DAD3C27A3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2B9-E483-4EDC-9350-DF2458C8327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B91878-F989-4579-8746-0B820C74A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72193-4FF7-4F75-9FE2-74281DDB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B1A0-4BE9-4207-BD18-6CD5B492A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56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36E52-2D0C-4055-A020-69870EF3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2B9-E483-4EDC-9350-DF2458C8327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5E6984-8861-48EB-A2E4-52829DBCB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F5E61-3AE0-4D7A-84B3-54F122FE2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B1A0-4BE9-4207-BD18-6CD5B492A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08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0D552-9193-46EE-BCB6-FABBD7BB5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F34DC-4736-4BB0-B259-E8E4AE89F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A04E2-ADB4-4062-B5EA-577DA2B70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E0D11-C843-41FC-86A4-8D752AD00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2B9-E483-4EDC-9350-DF2458C8327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2B65E-E036-4D8A-9838-EE715529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F4846-2BFB-4138-BB31-1AA1829B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B1A0-4BE9-4207-BD18-6CD5B492A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40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4B03-C743-4AE9-862E-D01156BA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78B3D-5C46-48B5-9A9B-DBEF2E576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57096-3D08-4A21-A03C-1448F40B4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374A-5065-4A46-8494-1DF2F7F98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2B9-E483-4EDC-9350-DF2458C8327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D59F8-EF94-48D8-ABEF-DF3BA5D0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32890-17A1-4811-B41C-6AA11C04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B1A0-4BE9-4207-BD18-6CD5B492A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6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C9B05C-8220-40EE-A1BF-3C2B77DC9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F990F-D7D1-4112-AC3A-843E0C99C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064FB-CFEB-4BEA-96B8-5A33B4D83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F22B9-E483-4EDC-9350-DF2458C8327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EB2C8-53AF-46A8-A4C3-5BE72F63D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37408-9FE5-4B1D-85EE-4DD5EBA20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BB1A0-4BE9-4207-BD18-6CD5B492A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4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blicdomainpictures.net/en/view-image.php?image=262595&amp;picture=flag-of-germany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rench_nationalism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2017.igem.org/Team:Gaston_Day_School/Medal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2017.igem.org/Team:Gaston_Day_School/Medal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2017.igem.org/Team:Gaston_Day_School/Medal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2017.igem.org/Team:Gaston_Day_School/Medal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2017.igem.org/Team:Gaston_Day_School/Medal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2017.igem.org/Team:Gaston_Day_School/Medal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2017.igem.org/Team:Gaston_Day_School/Medal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2017.igem.org/Team:Gaston_Day_School/Meda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3E456D-E445-46C9-8000-7B82E804C3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07792"/>
            <a:ext cx="105156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Berlin Sans FB Demi" panose="020E0802020502020306" pitchFamily="34" charset="0"/>
              </a:rPr>
              <a:t>INVICTUS MFL Challenge Award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893937-7DA2-408F-8674-902A60DB8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97" y="5670698"/>
            <a:ext cx="11237969" cy="11148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B6020EC-3772-4A70-B9F7-958E68011C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505" t="65109" r="-269"/>
          <a:stretch/>
        </p:blipFill>
        <p:spPr>
          <a:xfrm>
            <a:off x="3016102" y="1594070"/>
            <a:ext cx="6159795" cy="15223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F3D5ED-6F35-44F8-A375-76CB33E34A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186921" y="3429000"/>
            <a:ext cx="2493335" cy="16622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BBF720F-7023-4D3D-BE5B-41306C3D72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7238842" y="3429000"/>
            <a:ext cx="2766237" cy="165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73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D3D9C-AD39-46B5-880F-C51E9E067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595" y="842144"/>
            <a:ext cx="11461071" cy="4845313"/>
          </a:xfrm>
        </p:spPr>
        <p:txBody>
          <a:bodyPr>
            <a:normAutofit fontScale="92500"/>
          </a:bodyPr>
          <a:lstStyle/>
          <a:p>
            <a:pPr fontAlgn="base"/>
            <a:r>
              <a:rPr lang="en-GB" dirty="0"/>
              <a:t>The </a:t>
            </a:r>
            <a:r>
              <a:rPr lang="en-GB" b="1" dirty="0"/>
              <a:t>Invictus MFL Challenge Award </a:t>
            </a:r>
            <a:r>
              <a:rPr lang="en-GB" dirty="0"/>
              <a:t>is for all students in KS3.  </a:t>
            </a:r>
          </a:p>
          <a:p>
            <a:pPr fontAlgn="base"/>
            <a:r>
              <a:rPr lang="en-GB" b="1" dirty="0"/>
              <a:t>Year 7 </a:t>
            </a:r>
            <a:r>
              <a:rPr lang="en-GB" dirty="0"/>
              <a:t>students can complete the </a:t>
            </a:r>
            <a:r>
              <a:rPr lang="en-GB" sz="4600" dirty="0">
                <a:solidFill>
                  <a:schemeClr val="accent2">
                    <a:lumMod val="75000"/>
                  </a:schemeClr>
                </a:solidFill>
              </a:rPr>
              <a:t>bronze</a:t>
            </a:r>
            <a:r>
              <a:rPr lang="en-GB" sz="5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/>
              <a:t>challenge.</a:t>
            </a:r>
          </a:p>
          <a:p>
            <a:pPr fontAlgn="base"/>
            <a:r>
              <a:rPr lang="en-GB" b="1" dirty="0"/>
              <a:t>Year 8 </a:t>
            </a:r>
            <a:r>
              <a:rPr lang="en-GB" dirty="0"/>
              <a:t>students can complete the </a:t>
            </a:r>
            <a:r>
              <a:rPr lang="en-GB" sz="4600" dirty="0">
                <a:solidFill>
                  <a:schemeClr val="accent3">
                    <a:lumMod val="75000"/>
                  </a:schemeClr>
                </a:solidFill>
              </a:rPr>
              <a:t>silver </a:t>
            </a:r>
            <a:r>
              <a:rPr lang="en-GB" dirty="0"/>
              <a:t>challenge.</a:t>
            </a:r>
          </a:p>
          <a:p>
            <a:pPr fontAlgn="base"/>
            <a:r>
              <a:rPr lang="en-GB" b="1" dirty="0"/>
              <a:t>Year 9 </a:t>
            </a:r>
            <a:r>
              <a:rPr lang="en-GB" dirty="0"/>
              <a:t>students can complete the </a:t>
            </a:r>
            <a:r>
              <a:rPr lang="en-GB" sz="4600" dirty="0">
                <a:solidFill>
                  <a:schemeClr val="accent4">
                    <a:lumMod val="75000"/>
                  </a:schemeClr>
                </a:solidFill>
              </a:rPr>
              <a:t>gold </a:t>
            </a:r>
            <a:r>
              <a:rPr lang="en-GB" dirty="0"/>
              <a:t>challenge.</a:t>
            </a:r>
          </a:p>
          <a:p>
            <a:pPr fontAlgn="base"/>
            <a:r>
              <a:rPr lang="en-GB" dirty="0"/>
              <a:t>Choose 8 of the 16 challenges for each award to complete throughout the year.</a:t>
            </a:r>
          </a:p>
          <a:p>
            <a:pPr fontAlgn="base"/>
            <a:r>
              <a:rPr lang="en-GB" dirty="0"/>
              <a:t>Once a week, during lunchtime, there will be a drop-in session for you to show the evidence of your completed challenge (photographic evidence or show in person).</a:t>
            </a:r>
          </a:p>
          <a:p>
            <a:pPr fontAlgn="base"/>
            <a:r>
              <a:rPr lang="en-GB" dirty="0"/>
              <a:t>Once completed, you will receive a certificate of achievement and a pin badge to be worn on your blazer.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6DB8B-E3D3-4F54-B3FD-F61530DB1B2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-171185"/>
            <a:ext cx="10515600" cy="1325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Berlin Sans FB Demi" panose="020E0802020502020306" pitchFamily="34" charset="0"/>
              </a:rPr>
              <a:t>INVICTUS MFL Challenge Award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269B23-102E-40A8-922F-850E41728E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05" t="65109" r="-269"/>
          <a:stretch/>
        </p:blipFill>
        <p:spPr>
          <a:xfrm>
            <a:off x="8192011" y="1736171"/>
            <a:ext cx="3841394" cy="1158547"/>
          </a:xfrm>
          <a:prstGeom prst="rect">
            <a:avLst/>
          </a:prstGeo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81CF8FE7-ABAD-4FB9-ABF6-959D057159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97" y="5670698"/>
            <a:ext cx="11237969" cy="111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98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F6C1F6F-DBEC-478D-9E4C-2F94869753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67130" t="65109" r="-269"/>
          <a:stretch/>
        </p:blipFill>
        <p:spPr>
          <a:xfrm>
            <a:off x="724927" y="68895"/>
            <a:ext cx="1097155" cy="816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C55B04-A259-4835-91FE-ACF5B56AE2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67130" t="65109" r="-269"/>
          <a:stretch/>
        </p:blipFill>
        <p:spPr>
          <a:xfrm>
            <a:off x="10369918" y="68895"/>
            <a:ext cx="1097155" cy="816315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0DDED5-79CA-4451-B8F4-62F25ED40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274329"/>
              </p:ext>
            </p:extLst>
          </p:nvPr>
        </p:nvGraphicFramePr>
        <p:xfrm>
          <a:off x="495300" y="1010329"/>
          <a:ext cx="11201400" cy="483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350">
                  <a:extLst>
                    <a:ext uri="{9D8B030D-6E8A-4147-A177-3AD203B41FA5}">
                      <a16:colId xmlns:a16="http://schemas.microsoft.com/office/drawing/2014/main" val="117862210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229665007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300712283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1595639679"/>
                    </a:ext>
                  </a:extLst>
                </a:gridCol>
              </a:tblGrid>
              <a:tr h="112296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Get 100 MFL stars.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Spend 2 hours on DUOLINGO learning French.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Spend 1 hour on DUOLINGO learning another language of your choice.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Take part in the French spelling bee.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4134978"/>
                  </a:ext>
                </a:extLst>
              </a:tr>
              <a:tr h="99686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Research the rules of a French sport you are not familiar with.  Then play it.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Record yourself introducing and describing yourself in French.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Try a traditional French food.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Learn a joke in French.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015208"/>
                  </a:ext>
                </a:extLst>
              </a:tr>
              <a:tr h="1134343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Memorise a short poem in French and say it aloud.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PowerPoint presentation on a topic from year 7 for the new year 7 students next year.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poster about where French is spoken in the world – include facts about the countries, and use illustrations and colour.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Find out how to say HELLO in 10 different languages.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419576"/>
                  </a:ext>
                </a:extLst>
              </a:tr>
              <a:tr h="1085213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model of a famous French landmark – you could use </a:t>
                      </a:r>
                      <a:r>
                        <a:rPr lang="en-GB" sz="1800" dirty="0" err="1"/>
                        <a:t>lego</a:t>
                      </a:r>
                      <a:r>
                        <a:rPr lang="en-GB" sz="1800" dirty="0"/>
                        <a:t>, clay, paper, cardboard etc.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Write your name in either Japanese, Chinese or Russian characters.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Attend at least 2 International Film events.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shopping list in French (include at least 10 items)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3637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82FFC41-707A-464D-88AA-A0B0529C1B35}"/>
              </a:ext>
            </a:extLst>
          </p:cNvPr>
          <p:cNvSpPr txBox="1"/>
          <p:nvPr/>
        </p:nvSpPr>
        <p:spPr>
          <a:xfrm>
            <a:off x="1699260" y="56222"/>
            <a:ext cx="8793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Berlin Sans FB Demi" panose="020E0802020502020306" pitchFamily="34" charset="0"/>
              </a:rPr>
              <a:t>INVICTUS MFL Challenge Award (French)– Bronze (Complete any 8 tasks throughout Year 7) 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227FF68-3047-4DDB-9D1D-6FE4912B64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97" y="5899638"/>
            <a:ext cx="11237969" cy="88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50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0DDED5-79CA-4451-B8F4-62F25ED40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838441"/>
              </p:ext>
            </p:extLst>
          </p:nvPr>
        </p:nvGraphicFramePr>
        <p:xfrm>
          <a:off x="412177" y="934202"/>
          <a:ext cx="11201400" cy="4977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350">
                  <a:extLst>
                    <a:ext uri="{9D8B030D-6E8A-4147-A177-3AD203B41FA5}">
                      <a16:colId xmlns:a16="http://schemas.microsoft.com/office/drawing/2014/main" val="117862210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229665007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300712283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1595639679"/>
                    </a:ext>
                  </a:extLst>
                </a:gridCol>
              </a:tblGrid>
              <a:tr h="121788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Get 150 MFL stars.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Spend 3 hours on DUOLINGO learning French.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Spend 2 hours on DUOLINGO learning another language of your choice.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Learn to count to 20 in a new language.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4134978"/>
                  </a:ext>
                </a:extLst>
              </a:tr>
              <a:tr h="116307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poster on your home town in French, to inform foreign visitors.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Record yourself talking about your lifestyle and what you do to stay fit and healthy.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Find a recipe in French for a traditional French food, and translate it into English.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Learn an idiom in French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015208"/>
                  </a:ext>
                </a:extLst>
              </a:tr>
              <a:tr h="116307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Learn a song in French and record yourself singing along to it.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PowerPoint presentation on a topic from year 8 for the new year 8 students next year.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poster on which jobs you can do if you speak a foreign language.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Find out how to say THANK YOU in 10 different languages.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419576"/>
                  </a:ext>
                </a:extLst>
              </a:tr>
              <a:tr h="138195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shoebox house and label the rooms and furniture in French.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</a:t>
                      </a:r>
                      <a:r>
                        <a:rPr lang="en-GB" sz="1800" dirty="0" err="1"/>
                        <a:t>wordsearch</a:t>
                      </a:r>
                      <a:r>
                        <a:rPr lang="en-GB" sz="1800" dirty="0"/>
                        <a:t> puzzle in French on a topic from year 8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Attend at least 3 International Film events.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Make a board game in French to practise a topic from year 8.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3637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82FFC41-707A-464D-88AA-A0B0529C1B35}"/>
              </a:ext>
            </a:extLst>
          </p:cNvPr>
          <p:cNvSpPr txBox="1"/>
          <p:nvPr/>
        </p:nvSpPr>
        <p:spPr>
          <a:xfrm>
            <a:off x="1767255" y="0"/>
            <a:ext cx="82120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Berlin Sans FB Demi" panose="020E0802020502020306" pitchFamily="34" charset="0"/>
              </a:rPr>
              <a:t>INVICTUS MFL Challenge Award (French)– Silver (Complete any 8 tasks throughout Year 8)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688727-2C35-44AA-B322-093265C9D3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2664" t="65109" r="33610"/>
          <a:stretch/>
        </p:blipFill>
        <p:spPr>
          <a:xfrm>
            <a:off x="650632" y="43704"/>
            <a:ext cx="1116623" cy="816315"/>
          </a:xfrm>
          <a:prstGeom prst="rect">
            <a:avLst/>
          </a:prstGeom>
        </p:spPr>
      </p:pic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AD2ED26D-3345-4580-9E06-3A710F9F6B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97" y="5954278"/>
            <a:ext cx="11237969" cy="8859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DEABF3-9D2D-4460-BECC-5E7D253270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2664" t="65109" r="33610"/>
          <a:stretch/>
        </p:blipFill>
        <p:spPr>
          <a:xfrm>
            <a:off x="9979269" y="43704"/>
            <a:ext cx="1116623" cy="81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31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9D25D882-5ED7-42BD-9902-A7A140402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97" y="5899638"/>
            <a:ext cx="11237969" cy="885906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0DDED5-79CA-4451-B8F4-62F25ED40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4832"/>
              </p:ext>
            </p:extLst>
          </p:nvPr>
        </p:nvGraphicFramePr>
        <p:xfrm>
          <a:off x="510540" y="925410"/>
          <a:ext cx="11201400" cy="4887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350">
                  <a:extLst>
                    <a:ext uri="{9D8B030D-6E8A-4147-A177-3AD203B41FA5}">
                      <a16:colId xmlns:a16="http://schemas.microsoft.com/office/drawing/2014/main" val="117862210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229665007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300712283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1595639679"/>
                    </a:ext>
                  </a:extLst>
                </a:gridCol>
              </a:tblGrid>
              <a:tr h="111196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Get 200 MFL stars.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Spend 4 hours on DUOLINGO learning French.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Spend 3 hours on DUOLINGO learning another language of your choice.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Learn to count to 30 in a new language.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4134978"/>
                  </a:ext>
                </a:extLst>
              </a:tr>
              <a:tr h="99136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Do a project on a Francophone country.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Record yourself talking in French about what you do in your spare time.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Find a recipe in French for a traditional French food, and cook it.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Learn a tongue twister in French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015208"/>
                  </a:ext>
                </a:extLst>
              </a:tr>
              <a:tr h="10610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Write your own poem or song in French and record yourself performing it.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PowerPoint presentation on an aspect of grammar from year 9 for the new year 9 students next year.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poster to persuade students to study a language at GCSE.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Find out how to say HOW ARE YOU in 10 different languages.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419576"/>
                  </a:ext>
                </a:extLst>
              </a:tr>
              <a:tr h="124418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shoebox sports stadium, and label everything in French.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Become a Language Leader and help run and manage the MFL Challenge Award.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Attend at least 4 International Film events.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board game in French to practise a topic from year 9.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36372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D62DF3F2-6BB9-4DB6-8E52-F0EA3BD1E7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-1" t="65109" r="66540"/>
          <a:stretch/>
        </p:blipFill>
        <p:spPr>
          <a:xfrm>
            <a:off x="835269" y="0"/>
            <a:ext cx="1107831" cy="8163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CF14A6-168D-4081-8184-D523429119EC}"/>
              </a:ext>
            </a:extLst>
          </p:cNvPr>
          <p:cNvSpPr txBox="1"/>
          <p:nvPr/>
        </p:nvSpPr>
        <p:spPr>
          <a:xfrm>
            <a:off x="1767255" y="0"/>
            <a:ext cx="82120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Berlin Sans FB Demi" panose="020E0802020502020306" pitchFamily="34" charset="0"/>
              </a:rPr>
              <a:t>INVICTUS MFL Challenge Award (French)– Gold (Complete any 8 tasks throughout Year 9)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30E605-1764-4448-9B2B-3E0A2BAD1D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-1" t="65109" r="66540"/>
          <a:stretch/>
        </p:blipFill>
        <p:spPr>
          <a:xfrm>
            <a:off x="9979269" y="39308"/>
            <a:ext cx="1107831" cy="81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48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F6C1F6F-DBEC-478D-9E4C-2F94869753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67130" t="65109" r="-269"/>
          <a:stretch/>
        </p:blipFill>
        <p:spPr>
          <a:xfrm>
            <a:off x="585483" y="57073"/>
            <a:ext cx="1097155" cy="816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C55B04-A259-4835-91FE-ACF5B56AE2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67130" t="65109" r="-269"/>
          <a:stretch/>
        </p:blipFill>
        <p:spPr>
          <a:xfrm>
            <a:off x="10593056" y="57074"/>
            <a:ext cx="1097155" cy="816315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0DDED5-79CA-4451-B8F4-62F25ED40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986457"/>
              </p:ext>
            </p:extLst>
          </p:nvPr>
        </p:nvGraphicFramePr>
        <p:xfrm>
          <a:off x="495300" y="931278"/>
          <a:ext cx="11201400" cy="4938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350">
                  <a:extLst>
                    <a:ext uri="{9D8B030D-6E8A-4147-A177-3AD203B41FA5}">
                      <a16:colId xmlns:a16="http://schemas.microsoft.com/office/drawing/2014/main" val="117862210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229665007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300712283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1595639679"/>
                    </a:ext>
                  </a:extLst>
                </a:gridCol>
              </a:tblGrid>
              <a:tr h="121137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Get 100 MFL stars.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Spend 2 hours on DUOLINGO learning German.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Spend 1 hour on DUOLINGO learning another language of your choice.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Take part in the German spelling bee.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4134978"/>
                  </a:ext>
                </a:extLst>
              </a:tr>
              <a:tr h="1075343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Research the rules of a German sport you are not familiar with.  Then play it.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Record yourself introducing and describing yourself in German.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Try a traditional German food.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Learn a joke in German.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015208"/>
                  </a:ext>
                </a:extLst>
              </a:tr>
              <a:tr h="1365933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Memorise a short poem in German and say it aloud.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PowerPoint presentation on a topic from year 7 for the new year 7 students next year.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poster about where German is spoken in the world – include facts about the countries, and use illustrations and colour.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Find out how to say HELLO in 10 different languages.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419576"/>
                  </a:ext>
                </a:extLst>
              </a:tr>
              <a:tr h="11706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model of a famous German landmark – you could use </a:t>
                      </a:r>
                      <a:r>
                        <a:rPr lang="en-GB" sz="1800" dirty="0" err="1"/>
                        <a:t>lego</a:t>
                      </a:r>
                      <a:r>
                        <a:rPr lang="en-GB" sz="1800" dirty="0"/>
                        <a:t>, clay, paper, cardboard etc.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Write your name in either Japanese, Chinese or Russian characters.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Attend at least 2 International Film events.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shopping list in German (include at least 10 items)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3637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82FFC41-707A-464D-88AA-A0B0529C1B35}"/>
              </a:ext>
            </a:extLst>
          </p:cNvPr>
          <p:cNvSpPr txBox="1"/>
          <p:nvPr/>
        </p:nvSpPr>
        <p:spPr>
          <a:xfrm>
            <a:off x="1869987" y="-11824"/>
            <a:ext cx="8535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Berlin Sans FB Demi" panose="020E0802020502020306" pitchFamily="34" charset="0"/>
              </a:rPr>
              <a:t>INVICTUS MFL Challenge Award (German)– Bronze (Complete any 8 tasks throughout Year 7) 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227FF68-3047-4DDB-9D1D-6FE4912B64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97" y="5899638"/>
            <a:ext cx="11237969" cy="88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934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0DDED5-79CA-4451-B8F4-62F25ED40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309095"/>
              </p:ext>
            </p:extLst>
          </p:nvPr>
        </p:nvGraphicFramePr>
        <p:xfrm>
          <a:off x="381697" y="903722"/>
          <a:ext cx="11201400" cy="5034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350">
                  <a:extLst>
                    <a:ext uri="{9D8B030D-6E8A-4147-A177-3AD203B41FA5}">
                      <a16:colId xmlns:a16="http://schemas.microsoft.com/office/drawing/2014/main" val="117862210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229665007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300712283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1595639679"/>
                    </a:ext>
                  </a:extLst>
                </a:gridCol>
              </a:tblGrid>
              <a:tr h="12447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Get 150 MFL stars.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Spend 3 hours on DUOLINGO learning German.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Spend 2 hours on DUOLINGO learning another language of your choice.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Learn to count to 20 in a new language.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4134978"/>
                  </a:ext>
                </a:extLst>
              </a:tr>
              <a:tr h="11605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poster on your home town in German, to inform foreign visitors.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Record yourself talking about your lifestyle and what you do to stay fit and healthy.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Find a recipe in German for a traditional German food, and translate it into English.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Learn an idiom in German.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015208"/>
                  </a:ext>
                </a:extLst>
              </a:tr>
              <a:tr h="117817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Learn a song in German and record yourself singing along to it.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PowerPoint presentation on a topic from year 8 for the new year 8 students next year.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poster on which jobs you can do if you speak a foreign language.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Find out how to say THANK YOU in 10 different languages.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419576"/>
                  </a:ext>
                </a:extLst>
              </a:tr>
              <a:tr h="141242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shoebox house and label the rooms and furniture in German.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</a:t>
                      </a:r>
                      <a:r>
                        <a:rPr lang="en-GB" sz="1800" dirty="0" err="1"/>
                        <a:t>wordsearch</a:t>
                      </a:r>
                      <a:r>
                        <a:rPr lang="en-GB" sz="1800" dirty="0"/>
                        <a:t> puzzle in German on a topic from year 8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Attend at least 3 International Film events.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Make a board game in German to practise a topic from year 8.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3637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82FFC41-707A-464D-88AA-A0B0529C1B35}"/>
              </a:ext>
            </a:extLst>
          </p:cNvPr>
          <p:cNvSpPr txBox="1"/>
          <p:nvPr/>
        </p:nvSpPr>
        <p:spPr>
          <a:xfrm>
            <a:off x="1767255" y="0"/>
            <a:ext cx="82120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Berlin Sans FB Demi" panose="020E0802020502020306" pitchFamily="34" charset="0"/>
              </a:rPr>
              <a:t>INVICTUS MFL Challenge Award (German)– Silver (Complete any 8 tasks throughout Year 8)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688727-2C35-44AA-B322-093265C9D3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2664" t="65109" r="33610"/>
          <a:stretch/>
        </p:blipFill>
        <p:spPr>
          <a:xfrm>
            <a:off x="650632" y="43704"/>
            <a:ext cx="1116623" cy="816315"/>
          </a:xfrm>
          <a:prstGeom prst="rect">
            <a:avLst/>
          </a:prstGeom>
        </p:spPr>
      </p:pic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AD2ED26D-3345-4580-9E06-3A710F9F6B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97" y="5954278"/>
            <a:ext cx="11237969" cy="8859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DEABF3-9D2D-4460-BECC-5E7D253270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2664" t="65109" r="33610"/>
          <a:stretch/>
        </p:blipFill>
        <p:spPr>
          <a:xfrm>
            <a:off x="9979269" y="43704"/>
            <a:ext cx="1116623" cy="81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515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9D25D882-5ED7-42BD-9902-A7A140402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97" y="5899638"/>
            <a:ext cx="11237969" cy="885906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0DDED5-79CA-4451-B8F4-62F25ED40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948426"/>
              </p:ext>
            </p:extLst>
          </p:nvPr>
        </p:nvGraphicFramePr>
        <p:xfrm>
          <a:off x="495300" y="894930"/>
          <a:ext cx="11201400" cy="49985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350">
                  <a:extLst>
                    <a:ext uri="{9D8B030D-6E8A-4147-A177-3AD203B41FA5}">
                      <a16:colId xmlns:a16="http://schemas.microsoft.com/office/drawing/2014/main" val="117862210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229665007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300712283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1595639679"/>
                    </a:ext>
                  </a:extLst>
                </a:gridCol>
              </a:tblGrid>
              <a:tr h="116727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Get 200 MFL stars.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Spend 4 hours on DUOLINGO learning German.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Spend 3 hours on DUOLINGO learning another language of your choice.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Learn to count to 30 in a new language.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4134978"/>
                  </a:ext>
                </a:extLst>
              </a:tr>
              <a:tr h="104067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Do a project on a German-speaking country.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Record yourself talking in German about what you do in your spare time.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Find a recipe in German for a traditional German food, and cook it.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Learn a tongue twister in German.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015208"/>
                  </a:ext>
                </a:extLst>
              </a:tr>
              <a:tr h="135288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Write your own poem or song in German and record yourself performing it.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PowerPoint presentation on an aspect of grammar from year 9 for the new year 9 students next year.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poster to persuade students to study a language at GCSE.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Find out how to say HOW ARE YOU in 10 different languages.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419576"/>
                  </a:ext>
                </a:extLst>
              </a:tr>
              <a:tr h="130607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shoebox sports stadium, and label everything in German.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Become a Language Leader and help run and manage the MFL Challenge Award.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Attend at least 4 International Film events.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Make a board game in German to practise a topic from year 9.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36372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D62DF3F2-6BB9-4DB6-8E52-F0EA3BD1E7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-1" t="65109" r="66540"/>
          <a:stretch/>
        </p:blipFill>
        <p:spPr>
          <a:xfrm>
            <a:off x="835269" y="0"/>
            <a:ext cx="1107831" cy="8163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CF14A6-168D-4081-8184-D523429119EC}"/>
              </a:ext>
            </a:extLst>
          </p:cNvPr>
          <p:cNvSpPr txBox="1"/>
          <p:nvPr/>
        </p:nvSpPr>
        <p:spPr>
          <a:xfrm>
            <a:off x="1767255" y="0"/>
            <a:ext cx="82120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Berlin Sans FB Demi" panose="020E0802020502020306" pitchFamily="34" charset="0"/>
              </a:rPr>
              <a:t>INVICTUS MFL Challenge Award (German)– Gold (Complete any 8 tasks throughout Year 9)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30E605-1764-4448-9B2B-3E0A2BAD1D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-1" t="65109" r="66540"/>
          <a:stretch/>
        </p:blipFill>
        <p:spPr>
          <a:xfrm>
            <a:off x="9979269" y="39308"/>
            <a:ext cx="1107831" cy="81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04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1364</Words>
  <Application>Microsoft Office PowerPoint</Application>
  <PresentationFormat>Widescreen</PresentationFormat>
  <Paragraphs>111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Berlin Sans FB Demi</vt:lpstr>
      <vt:lpstr>Calibri</vt:lpstr>
      <vt:lpstr>Calibri Light</vt:lpstr>
      <vt:lpstr>Office Theme</vt:lpstr>
      <vt:lpstr>INVICTUS MFL Challenge Award</vt:lpstr>
      <vt:lpstr>INVICTUS MFL Challenge Award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L Allardice</dc:creator>
  <cp:lastModifiedBy>Mr D Harris</cp:lastModifiedBy>
  <cp:revision>28</cp:revision>
  <dcterms:created xsi:type="dcterms:W3CDTF">2021-05-25T09:51:09Z</dcterms:created>
  <dcterms:modified xsi:type="dcterms:W3CDTF">2021-12-14T00:54:48Z</dcterms:modified>
</cp:coreProperties>
</file>